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143500"/>
  <p:notesSz cx="6858000" cy="9144000"/>
  <p:embeddedFontLst>
    <p:embeddedFont>
      <p:font typeface="Google Sans Bold" panose="020B080303050204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37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c451183b6_1_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c451183b6_1_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c451183b6_1_1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c451183b6_1_1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12cb24234_0_1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12cb24234_0_1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c451183b6_1_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c451183b6_1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c451183b6_1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c451183b6_1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c451183b6_1_2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c451183b6_1_2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c451183b6_1_2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c451183b6_1_2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12cb24234_0_2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612cb24234_0_2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12cb24234_0_1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12cb24234_0_1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c451183b6_1_2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c451183b6_1_2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1395bc9fc_0_7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1395bc9fc_0_7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c451183b6_1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c451183b6_1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b2def25b0_0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b2def25b0_0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b2def25b0_0_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b2def25b0_0_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c451183b6_1_1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c451183b6_1_1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c451183b6_1_1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c451183b6_1_1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c451183b6_1_1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c451183b6_1_1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c451183b6_1_1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c451183b6_1_1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c451183b6_1_1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c451183b6_1_1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b2def25b0_0_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b2def25b0_0_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c451183b6_1_2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c451183b6_1_2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b2def25b0_0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b2def25b0_0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c451183b6_1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c451183b6_1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12cb24234_0_1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12cb24234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c451183b6_1_1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9c451183b6_1_1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12cb24234_0_1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612cb24234_0_1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8dee1d198_1_2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28dee1d198_1_2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c451183b6_1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c451183b6_1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12cb24234_0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12cb24234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c451183b6_1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c451183b6_1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12cb24234_0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12cb24234_0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c451183b6_1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c451183b6_1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12cb24234_0_9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12cb24234_0_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&amp; Two Columns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0" name="Google Shape;40;p13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4"/>
          <p:cNvSpPr txBox="1"/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0" name="Google Shape;50;p1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0" name="Google Shape;60;p17"/>
          <p:cNvSpPr txBox="1"/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/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None/>
              <a:defRPr sz="2500" b="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None/>
              <a:defRPr sz="2500" b="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63" name="Google Shape;63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8" name="Google Shape;68;p18"/>
          <p:cNvSpPr txBox="1"/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 b="0">
                <a:solidFill>
                  <a:srgbClr val="5F636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 b="0">
                <a:solidFill>
                  <a:srgbClr val="5F636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70" name="Google Shape;70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None/>
              <a:defRPr sz="1600">
                <a:solidFill>
                  <a:srgbClr val="EA86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">
  <p:cSld name="CUSTOM_5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">
  <p:cSld name="CUSTOM_5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 1">
  <p:cSld name="CUSTOM_5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0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hyperlink" Target="https://toji.github.io/webgpu-clustered-shadin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1.png"/><Relationship Id="rId3" Type="http://schemas.openxmlformats.org/officeDocument/2006/relationships/hyperlink" Target="https://hu.ma.ne/aipin" TargetMode="External"/><Relationship Id="rId2" Type="http://schemas.openxmlformats.org/officeDocument/2006/relationships/hyperlink" Target="https://developer-cn.pico-interactive.com/news/web/" TargetMode="External"/><Relationship Id="rId1" Type="http://schemas.openxmlformats.org/officeDocument/2006/relationships/hyperlink" Target="https://www.apple.com/apple-vision-pro/" TargetMode="Externa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8.png"/><Relationship Id="rId3" Type="http://schemas.openxmlformats.org/officeDocument/2006/relationships/hyperlink" Target="https://github.com/xenova/transformers.js" TargetMode="External"/><Relationship Id="rId2" Type="http://schemas.openxmlformats.org/officeDocument/2006/relationships/hyperlink" Target="https://websd.mlc.ai/#text-to-image-generation-demo" TargetMode="Externa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8.xml"/><Relationship Id="rId4" Type="http://schemas.openxmlformats.org/officeDocument/2006/relationships/hyperlink" Target="https://web3dsurvey.com/webgpu" TargetMode="External"/><Relationship Id="rId3" Type="http://schemas.openxmlformats.org/officeDocument/2006/relationships/image" Target="../media/image31.png"/><Relationship Id="rId2" Type="http://schemas.openxmlformats.org/officeDocument/2006/relationships/hyperlink" Target="https://caniuse.com/?search=webgpu" TargetMode="Externa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8.xml"/><Relationship Id="rId6" Type="http://schemas.openxmlformats.org/officeDocument/2006/relationships/hyperlink" Target="https://github.com/Orillusion/orillusion" TargetMode="External"/><Relationship Id="rId5" Type="http://schemas.openxmlformats.org/officeDocument/2006/relationships/hyperlink" Target="https://github.com/faro-oss/Dawn" TargetMode="External"/><Relationship Id="rId4" Type="http://schemas.openxmlformats.org/officeDocument/2006/relationships/hyperlink" Target="https://wgpu.rs/" TargetMode="Externa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hyperlink" Target="https://toji.github.io/webgpu-clustered-shading/" TargetMode="External"/><Relationship Id="rId3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hyperlink" Target="https://github.com/gpuweb/gpuwe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Google Sans Bold" panose="020B0803030502040204" charset="0"/>
                <a:cs typeface="Google Sans Bold" panose="020B0803030502040204" charset="0"/>
              </a:rPr>
              <a:t>WebGPU</a:t>
            </a:r>
            <a:br>
              <a:rPr lang="en-GB" sz="4000">
                <a:latin typeface="Google Sans Bold" panose="020B0803030502040204" charset="0"/>
                <a:cs typeface="Google Sans Bold" panose="020B0803030502040204" charset="0"/>
              </a:rPr>
            </a:br>
            <a:r>
              <a:rPr lang="en-GB" sz="4000">
                <a:latin typeface="Google Sans Bold" panose="020B0803030502040204" charset="0"/>
                <a:cs typeface="Google Sans Bold" panose="020B0803030502040204" charset="0"/>
              </a:rPr>
              <a:t>吹响前端新征程的号角</a:t>
            </a:r>
            <a:endParaRPr lang="en-GB" sz="4000">
              <a:latin typeface="Google Sans Bold" panose="020B0803030502040204" charset="0"/>
              <a:cs typeface="Google Sans Bold" panose="020B0803030502040204" charset="0"/>
            </a:endParaRPr>
          </a:p>
        </p:txBody>
      </p:sp>
      <p:sp>
        <p:nvSpPr>
          <p:cNvPr id="79" name="Google Shape;79;p20"/>
          <p:cNvSpPr txBox="1"/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中国 北京</a:t>
            </a:r>
            <a:endParaRPr sz="1600"/>
          </a:p>
        </p:txBody>
      </p:sp>
      <p:sp>
        <p:nvSpPr>
          <p:cNvPr id="80" name="Google Shape;80;p20"/>
          <p:cNvSpPr txBox="1"/>
          <p:nvPr/>
        </p:nvSpPr>
        <p:spPr>
          <a:xfrm>
            <a:off x="3823300" y="4257600"/>
            <a:ext cx="2109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钱俊颖(Jax)</a:t>
            </a:r>
            <a:br>
              <a:rPr lang="en-GB" sz="1600">
                <a:solidFill>
                  <a:schemeClr val="dk2"/>
                </a:solidFill>
              </a:rPr>
            </a:br>
            <a:r>
              <a:rPr lang="en-GB" sz="1600">
                <a:solidFill>
                  <a:schemeClr val="dk2"/>
                </a:solidFill>
              </a:rPr>
              <a:t>2023.11.19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5533390" y="796925"/>
            <a:ext cx="328295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2400" b="1">
                <a:solidFill>
                  <a:schemeClr val="dk1"/>
                </a:solidFill>
              </a:rPr>
              <a:t>WebGL vs WebGPU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5495650" y="1448375"/>
            <a:ext cx="23643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释放 CPU 算力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并行计算效率高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渲染能力更强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更易学易用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跨平台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……</a:t>
            </a:r>
            <a:endParaRPr sz="1800"/>
          </a:p>
        </p:txBody>
      </p:sp>
      <p:sp>
        <p:nvSpPr>
          <p:cNvPr id="182" name="Google Shape;182;p29"/>
          <p:cNvSpPr txBox="1"/>
          <p:nvPr/>
        </p:nvSpPr>
        <p:spPr>
          <a:xfrm>
            <a:off x="1156113" y="3890385"/>
            <a:ext cx="339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428EFF"/>
                </a:solidFill>
                <a:hlinkClick r:id="rId1"/>
              </a:rPr>
              <a:t>https://toji.github.io/webgpu-clustered-shading/</a:t>
            </a:r>
            <a:endParaRPr sz="1200">
              <a:solidFill>
                <a:srgbClr val="428EFF"/>
              </a:solidFill>
            </a:endParaRPr>
          </a:p>
        </p:txBody>
      </p:sp>
      <p:pic>
        <p:nvPicPr>
          <p:cNvPr id="2" name="demo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" y="974090"/>
            <a:ext cx="5184775" cy="2916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3617700" y="2399150"/>
            <a:ext cx="2197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AutoNum type="arabicPeriod"/>
            </a:pPr>
            <a:r>
              <a:rPr lang="en-GB" sz="1800">
                <a:solidFill>
                  <a:srgbClr val="202124"/>
                </a:solidFill>
              </a:rPr>
              <a:t>简介</a:t>
            </a:r>
            <a:endParaRPr sz="1800">
              <a:solidFill>
                <a:srgbClr val="202124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GB" sz="2200" b="1">
                <a:solidFill>
                  <a:schemeClr val="dk1"/>
                </a:solidFill>
              </a:rPr>
              <a:t>机遇和挑战</a:t>
            </a:r>
            <a:endParaRPr sz="22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玩转开发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总结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2075425" y="2399150"/>
            <a:ext cx="83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目录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/>
        </p:nvSpPr>
        <p:spPr>
          <a:xfrm>
            <a:off x="2090700" y="2017650"/>
            <a:ext cx="496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WebGPU 给前端带来了什么？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291750" y="1221400"/>
            <a:ext cx="496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7B7B7"/>
                </a:solidFill>
              </a:rPr>
              <a:t>是不是屠龙之技？</a:t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261900" y="2151450"/>
            <a:ext cx="298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7B7B7"/>
                </a:solidFill>
              </a:rPr>
              <a:t>学了这个能干啥？</a:t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959600" y="1686413"/>
            <a:ext cx="496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7B7B7"/>
                </a:solidFill>
              </a:rPr>
              <a:t>只是另一个 WebGL 而已吧？</a:t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3903450" y="1586550"/>
            <a:ext cx="496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7B7B7"/>
                </a:solidFill>
              </a:rPr>
              <a:t>值得投入时间精力吗？</a:t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1876075" y="3147450"/>
            <a:ext cx="496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7B7B7"/>
                </a:solidFill>
              </a:rPr>
              <a:t>会成为新的面试题吗？</a:t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2355875" y="2716350"/>
            <a:ext cx="496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7B7B7"/>
                </a:solidFill>
              </a:rPr>
              <a:t>有多少设备和浏览器支持？</a:t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606925" y="2468200"/>
            <a:ext cx="496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7B7B7"/>
                </a:solidFill>
              </a:rPr>
              <a:t>迁移成本高不高？</a:t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4360625" y="2356188"/>
            <a:ext cx="496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7B7B7"/>
                </a:solidFill>
              </a:rPr>
              <a:t>有封装好的框架吗？</a:t>
            </a:r>
            <a:endParaRPr sz="16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1426650" y="1243900"/>
            <a:ext cx="2017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科技正在</a:t>
            </a:r>
            <a:br>
              <a:rPr lang="en-GB" sz="2400" b="1">
                <a:solidFill>
                  <a:schemeClr val="dk1"/>
                </a:solidFill>
              </a:rPr>
            </a:br>
            <a:r>
              <a:rPr lang="en-GB" sz="2400" b="1">
                <a:solidFill>
                  <a:schemeClr val="dk1"/>
                </a:solidFill>
              </a:rPr>
              <a:t>向科幻靠拢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3749250" y="829775"/>
            <a:ext cx="39585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苹果发布了 </a:t>
            </a:r>
            <a:r>
              <a:rPr lang="en-GB" sz="1800" u="sng">
                <a:solidFill>
                  <a:schemeClr val="dk1"/>
                </a:solidFill>
                <a:hlinkClick r:id="rId1"/>
              </a:rPr>
              <a:t>Vision Pro</a:t>
            </a:r>
            <a:endParaRPr sz="18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dk1"/>
                </a:solidFill>
                <a:hlinkClick r:id="rId2"/>
              </a:rPr>
              <a:t>PICO 官宣</a:t>
            </a:r>
            <a:r>
              <a:rPr lang="en-GB" sz="1800">
                <a:solidFill>
                  <a:schemeClr val="dk1"/>
                </a:solidFill>
              </a:rPr>
              <a:t>支持用 Web 技术开发应用</a:t>
            </a:r>
            <a:r>
              <a:rPr lang="en-GB" sz="1800">
                <a:solidFill>
                  <a:schemeClr val="dk1"/>
                </a:solidFill>
                <a:uFill>
                  <a:noFill/>
                </a:uFill>
                <a:hlinkClick r:id="rId2"/>
              </a:rPr>
              <a:t> </a:t>
            </a:r>
            <a:endParaRPr sz="18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Humane 发布了 </a:t>
            </a:r>
            <a:r>
              <a:rPr lang="en-GB" sz="1800" u="sng">
                <a:solidFill>
                  <a:schemeClr val="dk1"/>
                </a:solidFill>
                <a:hlinkClick r:id="rId3"/>
              </a:rPr>
              <a:t>AI Pin</a:t>
            </a:r>
            <a:endParaRPr sz="1800" u="sng">
              <a:solidFill>
                <a:schemeClr val="dk1"/>
              </a:solidFill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3700200" y="2585875"/>
            <a:ext cx="2819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WebXR</a:t>
            </a:r>
            <a:br>
              <a:rPr lang="en-GB" sz="2400" b="1">
                <a:solidFill>
                  <a:schemeClr val="dk1"/>
                </a:solidFill>
              </a:rPr>
            </a:br>
            <a:r>
              <a:rPr lang="en-GB" sz="2400" b="1">
                <a:solidFill>
                  <a:schemeClr val="dk1"/>
                </a:solidFill>
              </a:rPr>
              <a:t>新的人机交互形态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13075" y="2715750"/>
            <a:ext cx="294733" cy="2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1710300" y="2637750"/>
            <a:ext cx="1740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VR：虚拟现实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AR：增强现实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MR：混合现实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/>
        </p:nvSpPr>
        <p:spPr>
          <a:xfrm>
            <a:off x="4598050" y="1690400"/>
            <a:ext cx="22143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交互式网页、视频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数据可视化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艺术创作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游戏</a:t>
            </a:r>
            <a:br>
              <a:rPr lang="en-GB" sz="1800"/>
            </a:br>
            <a:r>
              <a:rPr lang="en-GB" sz="1800"/>
              <a:t>……</a:t>
            </a:r>
            <a:endParaRPr sz="1800"/>
          </a:p>
        </p:txBody>
      </p:sp>
      <p:sp>
        <p:nvSpPr>
          <p:cNvPr id="217" name="Google Shape;217;p33"/>
          <p:cNvSpPr/>
          <p:nvPr/>
        </p:nvSpPr>
        <p:spPr>
          <a:xfrm>
            <a:off x="3834813" y="2530675"/>
            <a:ext cx="516900" cy="27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33"/>
          <p:cNvSpPr txBox="1"/>
          <p:nvPr/>
        </p:nvSpPr>
        <p:spPr>
          <a:xfrm>
            <a:off x="2780243" y="2370363"/>
            <a:ext cx="69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+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89397" y="2899085"/>
            <a:ext cx="879189" cy="83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17850" y="1681488"/>
            <a:ext cx="1222275" cy="79048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3046095" y="784225"/>
            <a:ext cx="305181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WebXR 的性能保障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/>
        </p:nvSpPr>
        <p:spPr>
          <a:xfrm>
            <a:off x="2582250" y="1279550"/>
            <a:ext cx="150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端侧智能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29200" y="97476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60225" y="3046325"/>
            <a:ext cx="493350" cy="3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47725" y="3697475"/>
            <a:ext cx="493350" cy="47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075802" y="3638050"/>
            <a:ext cx="493350" cy="49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645350" y="2760900"/>
            <a:ext cx="815975" cy="8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/>
          <p:nvPr/>
        </p:nvSpPr>
        <p:spPr>
          <a:xfrm>
            <a:off x="5569150" y="2287825"/>
            <a:ext cx="215400" cy="37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34"/>
          <p:cNvSpPr txBox="1"/>
          <p:nvPr/>
        </p:nvSpPr>
        <p:spPr>
          <a:xfrm>
            <a:off x="1501475" y="2022300"/>
            <a:ext cx="24837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提升端侧自由度</a:t>
            </a:r>
            <a:endParaRPr sz="180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加快响应速度</a:t>
            </a:r>
            <a:endParaRPr sz="180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加强用户隐私保护</a:t>
            </a:r>
            <a:endParaRPr sz="1800"/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节省算力资源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1900" y="1005326"/>
            <a:ext cx="3404300" cy="308097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9" name="Google Shape;239;p35"/>
          <p:cNvSpPr txBox="1"/>
          <p:nvPr/>
        </p:nvSpPr>
        <p:spPr>
          <a:xfrm>
            <a:off x="2665350" y="228450"/>
            <a:ext cx="346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跑在浏览器里的 AIGC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40" name="Google Shape;240;p35">
            <a:hlinkClick r:id="rId2"/>
          </p:cNvPr>
          <p:cNvSpPr txBox="1"/>
          <p:nvPr/>
        </p:nvSpPr>
        <p:spPr>
          <a:xfrm>
            <a:off x="1096850" y="4086300"/>
            <a:ext cx="217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428EFF"/>
                </a:solidFill>
              </a:rPr>
              <a:t>Web Stable Diffusion</a:t>
            </a:r>
            <a:endParaRPr sz="1200" u="sng">
              <a:solidFill>
                <a:srgbClr val="428EFF"/>
              </a:solidFill>
            </a:endParaRPr>
          </a:p>
        </p:txBody>
      </p:sp>
      <p:sp>
        <p:nvSpPr>
          <p:cNvPr id="241" name="Google Shape;241;p35">
            <a:hlinkClick r:id="rId3"/>
          </p:cNvPr>
          <p:cNvSpPr txBox="1"/>
          <p:nvPr/>
        </p:nvSpPr>
        <p:spPr>
          <a:xfrm>
            <a:off x="5671225" y="4086300"/>
            <a:ext cx="182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accent1"/>
                </a:solidFill>
              </a:rPr>
              <a:t>transformer.js</a:t>
            </a:r>
            <a:endParaRPr sz="1200" u="sng">
              <a:solidFill>
                <a:schemeClr val="accent1"/>
              </a:solidFill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97258" y="1005325"/>
            <a:ext cx="4568366" cy="308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subTitle" idx="4294967295"/>
          </p:nvPr>
        </p:nvSpPr>
        <p:spPr>
          <a:xfrm>
            <a:off x="2759397" y="622138"/>
            <a:ext cx="36252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融入生态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90475" y="1463763"/>
            <a:ext cx="7363048" cy="22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/>
        </p:nvSpPr>
        <p:spPr>
          <a:xfrm>
            <a:off x="2648275" y="921875"/>
            <a:ext cx="216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平台支持情况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1"/>
          <a:srcRect r="38366"/>
          <a:stretch>
            <a:fillRect/>
          </a:stretch>
        </p:blipFill>
        <p:spPr>
          <a:xfrm>
            <a:off x="677950" y="1938487"/>
            <a:ext cx="4132726" cy="18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2149850" y="3814600"/>
            <a:ext cx="118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>
                <a:solidFill>
                  <a:schemeClr val="accent1"/>
                </a:solidFill>
                <a:hlinkClick r:id="rId2"/>
              </a:rPr>
              <a:t>caniuse.com</a:t>
            </a:r>
            <a:endParaRPr sz="1300">
              <a:solidFill>
                <a:schemeClr val="accent1"/>
              </a:solidFill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39801" y="267100"/>
            <a:ext cx="2271800" cy="403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>
            <a:hlinkClick r:id="rId4"/>
          </p:cNvPr>
          <p:cNvSpPr txBox="1"/>
          <p:nvPr/>
        </p:nvSpPr>
        <p:spPr>
          <a:xfrm>
            <a:off x="5674400" y="4225675"/>
            <a:ext cx="160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accent1"/>
                </a:solidFill>
              </a:rPr>
              <a:t>web3dsurvey.com</a:t>
            </a:r>
            <a:endParaRPr sz="12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/>
        </p:nvSpPr>
        <p:spPr>
          <a:xfrm>
            <a:off x="3385725" y="1743350"/>
            <a:ext cx="18183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滥用于挖矿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密码破解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DoS 攻击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数据窃取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用户指纹</a:t>
            </a:r>
            <a:endParaRPr sz="1800"/>
          </a:p>
        </p:txBody>
      </p:sp>
      <p:sp>
        <p:nvSpPr>
          <p:cNvPr id="263" name="Google Shape;263;p38"/>
          <p:cNvSpPr txBox="1"/>
          <p:nvPr/>
        </p:nvSpPr>
        <p:spPr>
          <a:xfrm>
            <a:off x="3067125" y="956350"/>
            <a:ext cx="245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安全 &amp; 隐私问题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1"/>
          <p:cNvSpPr txBox="1"/>
          <p:nvPr/>
        </p:nvSpPr>
        <p:spPr>
          <a:xfrm>
            <a:off x="3617700" y="2399150"/>
            <a:ext cx="19086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200"/>
              <a:buAutoNum type="arabicPeriod"/>
            </a:pPr>
            <a:r>
              <a:rPr lang="en-GB" sz="2200" b="1">
                <a:solidFill>
                  <a:srgbClr val="202124"/>
                </a:solidFill>
              </a:rPr>
              <a:t>简介</a:t>
            </a:r>
            <a:endParaRPr sz="2200" b="1">
              <a:solidFill>
                <a:srgbClr val="202124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机遇和挑战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玩转开发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总结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7" name="Google Shape;87;p21"/>
          <p:cNvSpPr txBox="1"/>
          <p:nvPr/>
        </p:nvSpPr>
        <p:spPr>
          <a:xfrm>
            <a:off x="2075425" y="2399150"/>
            <a:ext cx="83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目录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 txBox="1"/>
          <p:nvPr/>
        </p:nvSpPr>
        <p:spPr>
          <a:xfrm>
            <a:off x="3617700" y="2399150"/>
            <a:ext cx="19086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AutoNum type="arabicPeriod"/>
            </a:pPr>
            <a:r>
              <a:rPr lang="en-GB" sz="1800">
                <a:solidFill>
                  <a:srgbClr val="202124"/>
                </a:solidFill>
              </a:rPr>
              <a:t>简介</a:t>
            </a:r>
            <a:endParaRPr sz="1800">
              <a:solidFill>
                <a:srgbClr val="202124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机遇和挑战</a:t>
            </a:r>
            <a:endParaRPr sz="18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GB" sz="2200" b="1">
                <a:solidFill>
                  <a:schemeClr val="dk1"/>
                </a:solidFill>
              </a:rPr>
              <a:t>玩转开发</a:t>
            </a:r>
            <a:endParaRPr sz="22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总结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0" name="Google Shape;270;p39"/>
          <p:cNvSpPr txBox="1"/>
          <p:nvPr/>
        </p:nvSpPr>
        <p:spPr>
          <a:xfrm>
            <a:off x="2075425" y="2399150"/>
            <a:ext cx="83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目录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/>
        </p:nvSpPr>
        <p:spPr>
          <a:xfrm>
            <a:off x="2089950" y="950950"/>
            <a:ext cx="4964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前端开发者如何拥抱 WebGPU？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3593438" y="1757300"/>
            <a:ext cx="775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rgbClr val="B7B7B7"/>
                </a:solidFill>
              </a:rPr>
              <a:t>{</a:t>
            </a:r>
            <a:endParaRPr sz="9600">
              <a:solidFill>
                <a:srgbClr val="B7B7B7"/>
              </a:solidFill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4445050" y="2003975"/>
            <a:ext cx="1473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应用开发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内容输出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生态建设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2609175" y="2433800"/>
            <a:ext cx="136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切入点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/>
        </p:nvSpPr>
        <p:spPr>
          <a:xfrm>
            <a:off x="964975" y="1220075"/>
            <a:ext cx="148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2400" b="1">
                <a:solidFill>
                  <a:schemeClr val="dk1"/>
                </a:solidFill>
              </a:rPr>
              <a:t>核心概念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03275" y="315450"/>
            <a:ext cx="4626451" cy="427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/>
          <p:cNvPicPr preferRelativeResize="0"/>
          <p:nvPr/>
        </p:nvPicPr>
        <p:blipFill rotWithShape="1">
          <a:blip r:embed="rId1"/>
          <a:srcRect l="8480" t="14645" r="8046" b="10900"/>
          <a:stretch>
            <a:fillRect/>
          </a:stretch>
        </p:blipFill>
        <p:spPr>
          <a:xfrm>
            <a:off x="1427313" y="693275"/>
            <a:ext cx="6289373" cy="35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/>
        </p:nvSpPr>
        <p:spPr>
          <a:xfrm>
            <a:off x="396325" y="316050"/>
            <a:ext cx="148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编程风格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4024950" y="3720025"/>
            <a:ext cx="109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初始化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 rotWithShape="1">
          <a:blip r:embed="rId1"/>
          <a:srcRect l="9123" t="12575" r="8314" b="9893"/>
          <a:stretch>
            <a:fillRect/>
          </a:stretch>
        </p:blipFill>
        <p:spPr>
          <a:xfrm>
            <a:off x="2067749" y="305001"/>
            <a:ext cx="4936725" cy="45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 txBox="1"/>
          <p:nvPr/>
        </p:nvSpPr>
        <p:spPr>
          <a:xfrm>
            <a:off x="396325" y="316050"/>
            <a:ext cx="148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编程风格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3989063" y="4348950"/>
            <a:ext cx="109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WGSL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4"/>
          <p:cNvPicPr preferRelativeResize="0"/>
          <p:nvPr/>
        </p:nvPicPr>
        <p:blipFill rotWithShape="1">
          <a:blip r:embed="rId1"/>
          <a:srcRect l="12193" t="15811" r="10776" b="14130"/>
          <a:stretch>
            <a:fillRect/>
          </a:stretch>
        </p:blipFill>
        <p:spPr>
          <a:xfrm>
            <a:off x="2248675" y="864250"/>
            <a:ext cx="4661024" cy="31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4"/>
          <p:cNvSpPr txBox="1"/>
          <p:nvPr/>
        </p:nvSpPr>
        <p:spPr>
          <a:xfrm>
            <a:off x="396325" y="316050"/>
            <a:ext cx="148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编程风格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05" name="Google Shape;305;p44"/>
          <p:cNvSpPr txBox="1"/>
          <p:nvPr/>
        </p:nvSpPr>
        <p:spPr>
          <a:xfrm>
            <a:off x="3943052" y="3654550"/>
            <a:ext cx="125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渲染管线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5"/>
          <p:cNvPicPr preferRelativeResize="0"/>
          <p:nvPr/>
        </p:nvPicPr>
        <p:blipFill rotWithShape="1">
          <a:blip r:embed="rId1"/>
          <a:srcRect l="7482" t="17130" r="7482" b="14291"/>
          <a:stretch>
            <a:fillRect/>
          </a:stretch>
        </p:blipFill>
        <p:spPr>
          <a:xfrm>
            <a:off x="1010688" y="919462"/>
            <a:ext cx="7122624" cy="330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/>
        </p:nvSpPr>
        <p:spPr>
          <a:xfrm>
            <a:off x="396325" y="316050"/>
            <a:ext cx="148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编程风格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12" name="Google Shape;312;p45"/>
          <p:cNvSpPr txBox="1"/>
          <p:nvPr/>
        </p:nvSpPr>
        <p:spPr>
          <a:xfrm>
            <a:off x="3562499" y="3730750"/>
            <a:ext cx="201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commandBuffer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/>
        </p:nvSpPr>
        <p:spPr>
          <a:xfrm>
            <a:off x="3809550" y="603075"/>
            <a:ext cx="152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框架 &amp; 库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19425" y="1989712"/>
            <a:ext cx="907125" cy="11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809538" y="1674325"/>
            <a:ext cx="1524900" cy="15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17450" y="1878973"/>
            <a:ext cx="1115625" cy="11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>
            <a:hlinkClick r:id="rId4"/>
          </p:cNvPr>
          <p:cNvSpPr txBox="1"/>
          <p:nvPr/>
        </p:nvSpPr>
        <p:spPr>
          <a:xfrm>
            <a:off x="2090575" y="3199225"/>
            <a:ext cx="9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accent1"/>
                </a:solidFill>
              </a:rPr>
              <a:t>wgpu</a:t>
            </a:r>
            <a:endParaRPr sz="1800" u="sng">
              <a:solidFill>
                <a:schemeClr val="accent1"/>
              </a:solidFill>
            </a:endParaRPr>
          </a:p>
        </p:txBody>
      </p:sp>
      <p:sp>
        <p:nvSpPr>
          <p:cNvPr id="322" name="Google Shape;322;p46">
            <a:hlinkClick r:id="rId5"/>
          </p:cNvPr>
          <p:cNvSpPr txBox="1"/>
          <p:nvPr/>
        </p:nvSpPr>
        <p:spPr>
          <a:xfrm>
            <a:off x="4089600" y="3199225"/>
            <a:ext cx="9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accent1"/>
                </a:solidFill>
              </a:rPr>
              <a:t>Dawn</a:t>
            </a:r>
            <a:endParaRPr sz="1800" u="sng">
              <a:solidFill>
                <a:schemeClr val="accent1"/>
              </a:solidFill>
            </a:endParaRPr>
          </a:p>
        </p:txBody>
      </p:sp>
      <p:sp>
        <p:nvSpPr>
          <p:cNvPr id="323" name="Google Shape;323;p46">
            <a:hlinkClick r:id="rId6"/>
          </p:cNvPr>
          <p:cNvSpPr txBox="1"/>
          <p:nvPr/>
        </p:nvSpPr>
        <p:spPr>
          <a:xfrm>
            <a:off x="5977613" y="3199225"/>
            <a:ext cx="139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accent1"/>
                </a:solidFill>
              </a:rPr>
              <a:t>Orillusion</a:t>
            </a:r>
            <a:endParaRPr sz="1800"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/>
        </p:nvSpPr>
        <p:spPr>
          <a:xfrm>
            <a:off x="3955200" y="1412700"/>
            <a:ext cx="2300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参与制定标准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翻译中外文资料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写科普文章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制作教程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2832000" y="1412700"/>
            <a:ext cx="112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2400" b="1">
                <a:solidFill>
                  <a:schemeClr val="dk1"/>
                </a:solidFill>
              </a:rPr>
              <a:t>内容</a:t>
            </a:r>
            <a:br>
              <a:rPr lang="en-GB" sz="2400" b="1">
                <a:solidFill>
                  <a:schemeClr val="dk1"/>
                </a:solidFill>
              </a:rPr>
            </a:br>
            <a:r>
              <a:rPr lang="en-GB" sz="2400" b="1">
                <a:solidFill>
                  <a:schemeClr val="dk1"/>
                </a:solidFill>
              </a:rPr>
              <a:t>输出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/>
        </p:nvSpPr>
        <p:spPr>
          <a:xfrm>
            <a:off x="3955200" y="1412700"/>
            <a:ext cx="2300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参与讨论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服务开源项目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开发框架 &amp; 库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开发工具 &amp; 插件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2222825" y="1395125"/>
            <a:ext cx="1726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建设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开源社区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89985" y="796290"/>
            <a:ext cx="4848860" cy="3117215"/>
          </a:xfrm>
          <a:prstGeom prst="rect">
            <a:avLst/>
          </a:prstGeom>
        </p:spPr>
      </p:pic>
      <p:sp>
        <p:nvSpPr>
          <p:cNvPr id="93" name="Google Shape;93;p22"/>
          <p:cNvSpPr txBox="1"/>
          <p:nvPr/>
        </p:nvSpPr>
        <p:spPr>
          <a:xfrm>
            <a:off x="4398763" y="3913235"/>
            <a:ext cx="343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accent1"/>
                </a:solidFill>
                <a:hlinkClick r:id="rId4"/>
              </a:rPr>
              <a:t>https://toji.github.io/webgpu-clustered-shading/</a:t>
            </a:r>
            <a:endParaRPr sz="1200" u="sng">
              <a:solidFill>
                <a:schemeClr val="accent1"/>
              </a:solidFill>
            </a:endParaRPr>
          </a:p>
        </p:txBody>
      </p:sp>
      <p:sp>
        <p:nvSpPr>
          <p:cNvPr id="94" name="Google Shape;94;p22"/>
          <p:cNvSpPr txBox="1"/>
          <p:nvPr/>
        </p:nvSpPr>
        <p:spPr>
          <a:xfrm>
            <a:off x="703225" y="1514400"/>
            <a:ext cx="26013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/>
              <a:t>复杂的光源轨迹</a:t>
            </a:r>
            <a:endParaRPr sz="1800"/>
          </a:p>
          <a:p>
            <a:pPr marL="0" lvl="0" indent="0" algn="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/>
              <a:t>光照效果相互叠加</a:t>
            </a:r>
            <a:endParaRPr sz="1800"/>
          </a:p>
          <a:p>
            <a:pPr marL="0" lvl="0" indent="0" algn="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/>
              <a:t>多种材质效果</a:t>
            </a:r>
            <a:endParaRPr sz="1800"/>
          </a:p>
          <a:p>
            <a:pPr marL="0" lvl="0" indent="0" algn="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/>
              <a:t>高帧率</a:t>
            </a:r>
            <a:endParaRPr sz="1800"/>
          </a:p>
        </p:txBody>
      </p:sp>
      <p:sp>
        <p:nvSpPr>
          <p:cNvPr id="95" name="Google Shape;95;p22"/>
          <p:cNvSpPr txBox="1"/>
          <p:nvPr/>
        </p:nvSpPr>
        <p:spPr>
          <a:xfrm>
            <a:off x="1598725" y="796600"/>
            <a:ext cx="170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一个示例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9"/>
          <p:cNvSpPr txBox="1"/>
          <p:nvPr/>
        </p:nvSpPr>
        <p:spPr>
          <a:xfrm>
            <a:off x="3617700" y="2399150"/>
            <a:ext cx="19086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AutoNum type="arabicPeriod"/>
            </a:pPr>
            <a:r>
              <a:rPr lang="en-GB" sz="1800">
                <a:solidFill>
                  <a:srgbClr val="202124"/>
                </a:solidFill>
              </a:rPr>
              <a:t>简介</a:t>
            </a:r>
            <a:endParaRPr sz="1800">
              <a:solidFill>
                <a:srgbClr val="202124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机遇和挑战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玩转开发</a:t>
            </a:r>
            <a:endParaRPr sz="18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GB" sz="2200" b="1">
                <a:solidFill>
                  <a:schemeClr val="dk1"/>
                </a:solidFill>
              </a:rPr>
              <a:t>总结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2" name="Google Shape;342;p49"/>
          <p:cNvSpPr txBox="1"/>
          <p:nvPr/>
        </p:nvSpPr>
        <p:spPr>
          <a:xfrm>
            <a:off x="2075425" y="2399150"/>
            <a:ext cx="83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目录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/>
        </p:nvSpPr>
        <p:spPr>
          <a:xfrm>
            <a:off x="2493800" y="1185950"/>
            <a:ext cx="350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WebGPU 的优势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48" name="Google Shape;348;p50"/>
          <p:cNvSpPr txBox="1"/>
          <p:nvPr/>
        </p:nvSpPr>
        <p:spPr>
          <a:xfrm>
            <a:off x="3437625" y="2708550"/>
            <a:ext cx="49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2989575" y="1877250"/>
            <a:ext cx="34290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更强的渲染和并行计算性能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更新、更底层的 GPU 能力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跨多平台的兼容性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对前端开发者更友好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/>
        </p:nvSpPr>
        <p:spPr>
          <a:xfrm>
            <a:off x="2114850" y="1231700"/>
            <a:ext cx="18237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WebGPU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的应用领域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55" name="Google Shape;355;p51"/>
          <p:cNvSpPr txBox="1"/>
          <p:nvPr/>
        </p:nvSpPr>
        <p:spPr>
          <a:xfrm>
            <a:off x="4056150" y="1225650"/>
            <a:ext cx="19212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动画、游戏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数据可视化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XR 交互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端侧运算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端侧智能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……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/>
        </p:nvSpPr>
        <p:spPr>
          <a:xfrm>
            <a:off x="3174450" y="2125300"/>
            <a:ext cx="2795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增强 Web 实现能力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拓宽职业发展方向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筑基前端智能化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1" name="Google Shape;361;p52"/>
          <p:cNvSpPr txBox="1"/>
          <p:nvPr/>
        </p:nvSpPr>
        <p:spPr>
          <a:xfrm>
            <a:off x="2353500" y="1230675"/>
            <a:ext cx="443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WebGPU 对前端开发者的意义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3466500" y="2272350"/>
            <a:ext cx="2211000" cy="59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10"/>
              <a:t>感谢倾听！</a:t>
            </a:r>
            <a:endParaRPr sz="318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/>
        </p:nvSpPr>
        <p:spPr>
          <a:xfrm>
            <a:off x="1701165" y="802640"/>
            <a:ext cx="3201035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什么是 WebGPU？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01" name="Google Shape;101;p23"/>
          <p:cNvSpPr txBox="1"/>
          <p:nvPr/>
        </p:nvSpPr>
        <p:spPr>
          <a:xfrm>
            <a:off x="3407000" y="2061125"/>
            <a:ext cx="4645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一套 W3C 标准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让 Web 应用能调用 GPU 的渲染和运算功能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" name="Google Shape;102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01098" y="2046872"/>
            <a:ext cx="1564152" cy="10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4"/>
          <p:cNvCxnSpPr>
            <a:endCxn id="108" idx="0"/>
          </p:cNvCxnSpPr>
          <p:nvPr/>
        </p:nvCxnSpPr>
        <p:spPr>
          <a:xfrm>
            <a:off x="648750" y="3961200"/>
            <a:ext cx="7801800" cy="120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4"/>
          <p:cNvSpPr txBox="1"/>
          <p:nvPr/>
        </p:nvSpPr>
        <p:spPr>
          <a:xfrm>
            <a:off x="249625" y="2999713"/>
            <a:ext cx="89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OpenGL</a:t>
            </a:r>
            <a:br>
              <a:rPr lang="en-GB"/>
            </a:br>
            <a:r>
              <a:rPr lang="en-GB"/>
              <a:t>1.0</a:t>
            </a:r>
            <a:endParaRPr lang="en-GB"/>
          </a:p>
        </p:txBody>
      </p:sp>
      <p:sp>
        <p:nvSpPr>
          <p:cNvPr id="110" name="Google Shape;110;p24"/>
          <p:cNvSpPr txBox="1"/>
          <p:nvPr/>
        </p:nvSpPr>
        <p:spPr>
          <a:xfrm>
            <a:off x="2776850" y="2999725"/>
            <a:ext cx="89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OpenGL</a:t>
            </a:r>
            <a:br>
              <a:rPr lang="en-GB"/>
            </a:br>
            <a:r>
              <a:rPr lang="en-GB"/>
              <a:t>2.0</a:t>
            </a:r>
            <a:endParaRPr lang="en-GB"/>
          </a:p>
        </p:txBody>
      </p:sp>
      <p:cxnSp>
        <p:nvCxnSpPr>
          <p:cNvPr id="111" name="Google Shape;111;p24"/>
          <p:cNvCxnSpPr>
            <a:stCxn id="112" idx="2"/>
          </p:cNvCxnSpPr>
          <p:nvPr/>
        </p:nvCxnSpPr>
        <p:spPr>
          <a:xfrm>
            <a:off x="4307175" y="2470725"/>
            <a:ext cx="12900" cy="1502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3" name="Google Shape;113;p24"/>
          <p:cNvSpPr txBox="1"/>
          <p:nvPr/>
        </p:nvSpPr>
        <p:spPr>
          <a:xfrm>
            <a:off x="3860475" y="1867125"/>
            <a:ext cx="89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OpenGL</a:t>
            </a:r>
            <a:br>
              <a:rPr lang="en-GB"/>
            </a:br>
            <a:r>
              <a:rPr lang="en-GB"/>
              <a:t>ES 2.0</a:t>
            </a:r>
            <a:endParaRPr lang="en-GB"/>
          </a:p>
        </p:txBody>
      </p:sp>
      <p:cxnSp>
        <p:nvCxnSpPr>
          <p:cNvPr id="114" name="Google Shape;114;p24"/>
          <p:cNvCxnSpPr/>
          <p:nvPr/>
        </p:nvCxnSpPr>
        <p:spPr>
          <a:xfrm rot="10800000" flipH="1">
            <a:off x="3654700" y="2539400"/>
            <a:ext cx="181500" cy="39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5" name="Google Shape;115;p24"/>
          <p:cNvSpPr txBox="1"/>
          <p:nvPr/>
        </p:nvSpPr>
        <p:spPr>
          <a:xfrm>
            <a:off x="4645963" y="2999725"/>
            <a:ext cx="89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OpenGL</a:t>
            </a:r>
            <a:br>
              <a:rPr lang="en-GB"/>
            </a:br>
            <a:r>
              <a:rPr lang="en-GB"/>
              <a:t>3.2</a:t>
            </a:r>
            <a:endParaRPr lang="en-GB"/>
          </a:p>
        </p:txBody>
      </p:sp>
      <p:sp>
        <p:nvSpPr>
          <p:cNvPr id="116" name="Google Shape;116;p24"/>
          <p:cNvSpPr txBox="1"/>
          <p:nvPr/>
        </p:nvSpPr>
        <p:spPr>
          <a:xfrm>
            <a:off x="6125075" y="1867125"/>
            <a:ext cx="89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OpenGL</a:t>
            </a:r>
            <a:br>
              <a:rPr lang="en-GB"/>
            </a:br>
            <a:r>
              <a:rPr lang="en-GB"/>
              <a:t>ES 3.0</a:t>
            </a:r>
            <a:endParaRPr lang="en-GB"/>
          </a:p>
        </p:txBody>
      </p:sp>
      <p:cxnSp>
        <p:nvCxnSpPr>
          <p:cNvPr id="117" name="Google Shape;117;p24"/>
          <p:cNvCxnSpPr/>
          <p:nvPr/>
        </p:nvCxnSpPr>
        <p:spPr>
          <a:xfrm rot="10800000" flipH="1">
            <a:off x="5610950" y="2510600"/>
            <a:ext cx="448500" cy="42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8" name="Google Shape;118;p24"/>
          <p:cNvCxnSpPr>
            <a:stCxn id="119" idx="2"/>
          </p:cNvCxnSpPr>
          <p:nvPr/>
        </p:nvCxnSpPr>
        <p:spPr>
          <a:xfrm>
            <a:off x="6571775" y="2470725"/>
            <a:ext cx="0" cy="1490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0" name="Google Shape;120;p24"/>
          <p:cNvSpPr txBox="1"/>
          <p:nvPr/>
        </p:nvSpPr>
        <p:spPr>
          <a:xfrm>
            <a:off x="5395175" y="573250"/>
            <a:ext cx="89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WebGL</a:t>
            </a:r>
            <a:br>
              <a:rPr lang="en-GB"/>
            </a:br>
            <a:r>
              <a:rPr lang="en-GB"/>
              <a:t>1.0</a:t>
            </a:r>
            <a:endParaRPr lang="en-GB"/>
          </a:p>
        </p:txBody>
      </p:sp>
      <p:cxnSp>
        <p:nvCxnSpPr>
          <p:cNvPr id="121" name="Google Shape;121;p24"/>
          <p:cNvCxnSpPr/>
          <p:nvPr/>
        </p:nvCxnSpPr>
        <p:spPr>
          <a:xfrm rot="10800000" flipH="1">
            <a:off x="4799825" y="1241525"/>
            <a:ext cx="553500" cy="60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8" name="Google Shape;108;p24"/>
          <p:cNvSpPr txBox="1"/>
          <p:nvPr/>
        </p:nvSpPr>
        <p:spPr>
          <a:xfrm>
            <a:off x="8122050" y="397320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2017</a:t>
            </a:r>
            <a:endParaRPr lang="en-GB"/>
          </a:p>
        </p:txBody>
      </p:sp>
      <p:sp>
        <p:nvSpPr>
          <p:cNvPr id="122" name="Google Shape;122;p24"/>
          <p:cNvSpPr txBox="1"/>
          <p:nvPr/>
        </p:nvSpPr>
        <p:spPr>
          <a:xfrm>
            <a:off x="8003850" y="573250"/>
            <a:ext cx="89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WebGL</a:t>
            </a:r>
            <a:br>
              <a:rPr lang="en-GB"/>
            </a:br>
            <a:r>
              <a:rPr lang="en-GB"/>
              <a:t>2.0</a:t>
            </a:r>
            <a:endParaRPr lang="en-GB"/>
          </a:p>
        </p:txBody>
      </p:sp>
      <p:cxnSp>
        <p:nvCxnSpPr>
          <p:cNvPr id="123" name="Google Shape;123;p24"/>
          <p:cNvCxnSpPr/>
          <p:nvPr/>
        </p:nvCxnSpPr>
        <p:spPr>
          <a:xfrm rot="10800000" flipH="1">
            <a:off x="7090075" y="1212775"/>
            <a:ext cx="858900" cy="620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4" name="Google Shape;124;p24"/>
          <p:cNvSpPr/>
          <p:nvPr/>
        </p:nvSpPr>
        <p:spPr>
          <a:xfrm>
            <a:off x="7999350" y="585250"/>
            <a:ext cx="893400" cy="59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24"/>
          <p:cNvSpPr txBox="1"/>
          <p:nvPr/>
        </p:nvSpPr>
        <p:spPr>
          <a:xfrm>
            <a:off x="6243275" y="396120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2012</a:t>
            </a:r>
            <a:endParaRPr lang="en-GB"/>
          </a:p>
        </p:txBody>
      </p:sp>
      <p:sp>
        <p:nvSpPr>
          <p:cNvPr id="119" name="Google Shape;119;p24"/>
          <p:cNvSpPr/>
          <p:nvPr/>
        </p:nvSpPr>
        <p:spPr>
          <a:xfrm>
            <a:off x="6125075" y="1879125"/>
            <a:ext cx="893400" cy="59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24"/>
          <p:cNvSpPr txBox="1"/>
          <p:nvPr/>
        </p:nvSpPr>
        <p:spPr>
          <a:xfrm>
            <a:off x="5503725" y="396120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2011</a:t>
            </a:r>
            <a:endParaRPr lang="en-GB"/>
          </a:p>
        </p:txBody>
      </p:sp>
      <p:cxnSp>
        <p:nvCxnSpPr>
          <p:cNvPr id="127" name="Google Shape;127;p24"/>
          <p:cNvCxnSpPr>
            <a:stCxn id="128" idx="2"/>
            <a:endCxn id="126" idx="0"/>
          </p:cNvCxnSpPr>
          <p:nvPr/>
        </p:nvCxnSpPr>
        <p:spPr>
          <a:xfrm flipH="1">
            <a:off x="5832275" y="1176850"/>
            <a:ext cx="9600" cy="27843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8" name="Google Shape;128;p24"/>
          <p:cNvSpPr/>
          <p:nvPr/>
        </p:nvSpPr>
        <p:spPr>
          <a:xfrm>
            <a:off x="5395175" y="585250"/>
            <a:ext cx="893400" cy="59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9" name="Google Shape;129;p24"/>
          <p:cNvCxnSpPr>
            <a:stCxn id="124" idx="2"/>
            <a:endCxn id="108" idx="0"/>
          </p:cNvCxnSpPr>
          <p:nvPr/>
        </p:nvCxnSpPr>
        <p:spPr>
          <a:xfrm>
            <a:off x="8446050" y="1176850"/>
            <a:ext cx="4500" cy="27963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0" name="Google Shape;130;p24"/>
          <p:cNvSpPr txBox="1"/>
          <p:nvPr/>
        </p:nvSpPr>
        <p:spPr>
          <a:xfrm>
            <a:off x="4764175" y="396120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2009</a:t>
            </a:r>
            <a:endParaRPr lang="en-GB"/>
          </a:p>
        </p:txBody>
      </p:sp>
      <p:cxnSp>
        <p:nvCxnSpPr>
          <p:cNvPr id="131" name="Google Shape;131;p24"/>
          <p:cNvCxnSpPr>
            <a:stCxn id="132" idx="2"/>
            <a:endCxn id="130" idx="0"/>
          </p:cNvCxnSpPr>
          <p:nvPr/>
        </p:nvCxnSpPr>
        <p:spPr>
          <a:xfrm>
            <a:off x="5092663" y="3603325"/>
            <a:ext cx="0" cy="357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2" name="Google Shape;132;p24"/>
          <p:cNvSpPr/>
          <p:nvPr/>
        </p:nvSpPr>
        <p:spPr>
          <a:xfrm>
            <a:off x="4645963" y="3011725"/>
            <a:ext cx="893400" cy="59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24"/>
          <p:cNvSpPr txBox="1"/>
          <p:nvPr/>
        </p:nvSpPr>
        <p:spPr>
          <a:xfrm>
            <a:off x="3991200" y="396120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2007</a:t>
            </a:r>
            <a:endParaRPr lang="en-GB"/>
          </a:p>
        </p:txBody>
      </p:sp>
      <p:sp>
        <p:nvSpPr>
          <p:cNvPr id="112" name="Google Shape;112;p24"/>
          <p:cNvSpPr/>
          <p:nvPr/>
        </p:nvSpPr>
        <p:spPr>
          <a:xfrm>
            <a:off x="3860475" y="1879125"/>
            <a:ext cx="893400" cy="59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8A8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24"/>
          <p:cNvSpPr txBox="1"/>
          <p:nvPr/>
        </p:nvSpPr>
        <p:spPr>
          <a:xfrm>
            <a:off x="2935775" y="397320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2004</a:t>
            </a:r>
            <a:endParaRPr lang="en-GB"/>
          </a:p>
        </p:txBody>
      </p:sp>
      <p:sp>
        <p:nvSpPr>
          <p:cNvPr id="135" name="Google Shape;135;p24"/>
          <p:cNvSpPr/>
          <p:nvPr/>
        </p:nvSpPr>
        <p:spPr>
          <a:xfrm>
            <a:off x="2776850" y="3011725"/>
            <a:ext cx="893400" cy="59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36" name="Google Shape;136;p24"/>
          <p:cNvCxnSpPr/>
          <p:nvPr/>
        </p:nvCxnSpPr>
        <p:spPr>
          <a:xfrm>
            <a:off x="3223550" y="3603325"/>
            <a:ext cx="0" cy="38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7" name="Google Shape;137;p24"/>
          <p:cNvSpPr/>
          <p:nvPr/>
        </p:nvSpPr>
        <p:spPr>
          <a:xfrm>
            <a:off x="249625" y="3011725"/>
            <a:ext cx="893400" cy="59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24"/>
          <p:cNvSpPr txBox="1"/>
          <p:nvPr/>
        </p:nvSpPr>
        <p:spPr>
          <a:xfrm>
            <a:off x="367825" y="396120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1992</a:t>
            </a:r>
            <a:endParaRPr lang="en-GB"/>
          </a:p>
        </p:txBody>
      </p:sp>
      <p:cxnSp>
        <p:nvCxnSpPr>
          <p:cNvPr id="139" name="Google Shape;139;p24"/>
          <p:cNvCxnSpPr/>
          <p:nvPr/>
        </p:nvCxnSpPr>
        <p:spPr>
          <a:xfrm>
            <a:off x="669438" y="3603325"/>
            <a:ext cx="0" cy="38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4"/>
          <p:cNvCxnSpPr>
            <a:stCxn id="137" idx="3"/>
            <a:endCxn id="135" idx="1"/>
          </p:cNvCxnSpPr>
          <p:nvPr/>
        </p:nvCxnSpPr>
        <p:spPr>
          <a:xfrm>
            <a:off x="1143025" y="3307525"/>
            <a:ext cx="16338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4"/>
          <p:cNvCxnSpPr>
            <a:stCxn id="135" idx="3"/>
            <a:endCxn id="132" idx="1"/>
          </p:cNvCxnSpPr>
          <p:nvPr/>
        </p:nvCxnSpPr>
        <p:spPr>
          <a:xfrm>
            <a:off x="3670250" y="3307525"/>
            <a:ext cx="9756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24"/>
          <p:cNvCxnSpPr>
            <a:stCxn id="112" idx="3"/>
            <a:endCxn id="119" idx="1"/>
          </p:cNvCxnSpPr>
          <p:nvPr/>
        </p:nvCxnSpPr>
        <p:spPr>
          <a:xfrm>
            <a:off x="4753875" y="2174925"/>
            <a:ext cx="1371300" cy="0"/>
          </a:xfrm>
          <a:prstGeom prst="straightConnector1">
            <a:avLst/>
          </a:prstGeom>
          <a:noFill/>
          <a:ln w="19050" cap="flat" cmpd="sng">
            <a:solidFill>
              <a:srgbClr val="38A85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24"/>
          <p:cNvCxnSpPr>
            <a:stCxn id="128" idx="3"/>
          </p:cNvCxnSpPr>
          <p:nvPr/>
        </p:nvCxnSpPr>
        <p:spPr>
          <a:xfrm rot="10800000" flipH="1">
            <a:off x="6288575" y="874150"/>
            <a:ext cx="1710900" cy="69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4" name="Google Shape;144;p24"/>
          <p:cNvSpPr txBox="1"/>
          <p:nvPr/>
        </p:nvSpPr>
        <p:spPr>
          <a:xfrm>
            <a:off x="790700" y="1102625"/>
            <a:ext cx="245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WebGL 的历史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3095625" y="958850"/>
            <a:ext cx="245237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新的 GPU 时代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45275" y="1958950"/>
            <a:ext cx="820550" cy="8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17225" y="2127875"/>
            <a:ext cx="1609025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77650" y="1988000"/>
            <a:ext cx="767175" cy="7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2107500" y="3015450"/>
            <a:ext cx="89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/>
              <a:t>Apple</a:t>
            </a:r>
            <a:endParaRPr sz="1800"/>
          </a:p>
        </p:txBody>
      </p:sp>
      <p:sp>
        <p:nvSpPr>
          <p:cNvPr id="154" name="Google Shape;154;p25"/>
          <p:cNvSpPr txBox="1"/>
          <p:nvPr/>
        </p:nvSpPr>
        <p:spPr>
          <a:xfrm>
            <a:off x="3768700" y="3015450"/>
            <a:ext cx="110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/>
              <a:t>Khronos</a:t>
            </a:r>
            <a:endParaRPr sz="1800"/>
          </a:p>
        </p:txBody>
      </p:sp>
      <p:sp>
        <p:nvSpPr>
          <p:cNvPr id="155" name="Google Shape;155;p25"/>
          <p:cNvSpPr txBox="1"/>
          <p:nvPr/>
        </p:nvSpPr>
        <p:spPr>
          <a:xfrm>
            <a:off x="5449538" y="3015450"/>
            <a:ext cx="122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/>
              <a:t>Microsoft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subTitle" idx="4294967295"/>
          </p:nvPr>
        </p:nvSpPr>
        <p:spPr>
          <a:xfrm>
            <a:off x="4100150" y="1337125"/>
            <a:ext cx="2646000" cy="18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历史包袱沉重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不好学不好写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无法调用现代 GPU 能力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平台/厂商减少支持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2620475" y="1337125"/>
            <a:ext cx="130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WebGL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的短板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2729650" y="1678900"/>
            <a:ext cx="43047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2017.02.10：GPU For the Web 立项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2021.05.18：工作组第一版公稿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2023.04.06：装载 Chrome 113 Beta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2603100" y="985450"/>
            <a:ext cx="317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WebGPU 标准的建立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2653450" y="3328300"/>
            <a:ext cx="27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666666"/>
                </a:solidFill>
              </a:rPr>
              <a:t>目前仍是草稿状态</a:t>
            </a:r>
            <a:r>
              <a:rPr lang="en-GB" sz="1200">
                <a:solidFill>
                  <a:srgbClr val="999999"/>
                </a:solidFill>
              </a:rPr>
              <a:t>（</a:t>
            </a:r>
            <a:r>
              <a:rPr lang="en-GB" sz="1200" u="sng">
                <a:solidFill>
                  <a:srgbClr val="999999"/>
                </a:solidFill>
                <a:hlinkClick r:id="rId1"/>
              </a:rPr>
              <a:t>Spec GitHub</a:t>
            </a:r>
            <a:r>
              <a:rPr lang="en-GB" sz="1200">
                <a:solidFill>
                  <a:srgbClr val="999999"/>
                </a:solidFill>
              </a:rPr>
              <a:t>）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49706" y="1531975"/>
            <a:ext cx="6444576" cy="25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2910138" y="782975"/>
            <a:ext cx="33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</a:rPr>
              <a:t>WebGPU 的架构设计</a:t>
            </a:r>
            <a:endParaRPr sz="2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1296</Words>
  <Application>WPS Presentation</Application>
  <PresentationFormat/>
  <Paragraphs>257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103" baseType="lpstr">
      <vt:lpstr>Arial</vt:lpstr>
      <vt:lpstr>宋体</vt:lpstr>
      <vt:lpstr>Wingdings</vt:lpstr>
      <vt:lpstr>Arial</vt:lpstr>
      <vt:lpstr>宋体</vt:lpstr>
      <vt:lpstr>汉仪书宋二KW</vt:lpstr>
      <vt:lpstr>微软雅黑</vt:lpstr>
      <vt:lpstr>汉仪旗黑</vt:lpstr>
      <vt:lpstr>Arial Unicode MS</vt:lpstr>
      <vt:lpstr>Google Sans Regular</vt:lpstr>
      <vt:lpstr>Google Sans Bold</vt:lpstr>
      <vt:lpstr>汉仪君黑</vt:lpstr>
      <vt:lpstr>汉仪仿宋KW</vt:lpstr>
      <vt:lpstr>汉仪粗仿宋简</vt:lpstr>
      <vt:lpstr>汉仪旗黑KW</vt:lpstr>
      <vt:lpstr>Al Nile Regular</vt:lpstr>
      <vt:lpstr>Apple Braille Outline 6 Dot</vt:lpstr>
      <vt:lpstr>Arial Black</vt:lpstr>
      <vt:lpstr>Arial Hebrew Regular</vt:lpstr>
      <vt:lpstr>Arial Hebrew Scholar Regular</vt:lpstr>
      <vt:lpstr>Arial Narrow Regular</vt:lpstr>
      <vt:lpstr>Arial Rounded MT Bold</vt:lpstr>
      <vt:lpstr>Avenir Next Condensed Regular</vt:lpstr>
      <vt:lpstr>DejaVu Math TeX Gyre</vt:lpstr>
      <vt:lpstr>Noto Serif Myanmar Regular</vt:lpstr>
      <vt:lpstr>Xingkai SC Light</vt:lpstr>
      <vt:lpstr>Xingkai TC Light</vt:lpstr>
      <vt:lpstr>Yuanti SC Regular</vt:lpstr>
      <vt:lpstr>Tsukushi A Round Gothic Regular</vt:lpstr>
      <vt:lpstr>Tamil MN Regular</vt:lpstr>
      <vt:lpstr>Tamil Sangam MN Regular</vt:lpstr>
      <vt:lpstr>Smiley Sans</vt:lpstr>
      <vt:lpstr>Silom</vt:lpstr>
      <vt:lpstr>SF Pro Display Regular</vt:lpstr>
      <vt:lpstr>Savoye LET</vt:lpstr>
      <vt:lpstr>Raanana Regular</vt:lpstr>
      <vt:lpstr>PT Sans Regular</vt:lpstr>
      <vt:lpstr>Osaka Regular</vt:lpstr>
      <vt:lpstr>Noteworthy Light</vt:lpstr>
      <vt:lpstr>Nanum Myeongjo Regular</vt:lpstr>
      <vt:lpstr>Monaco</vt:lpstr>
      <vt:lpstr>Microsoft Sans Serif</vt:lpstr>
      <vt:lpstr>Mishafi</vt:lpstr>
      <vt:lpstr>Mishafi Gold</vt:lpstr>
      <vt:lpstr>Menlo Regular</vt:lpstr>
      <vt:lpstr>Marker Felt Thin</vt:lpstr>
      <vt:lpstr>Malayalam Sangam MN Regular</vt:lpstr>
      <vt:lpstr>Malayalam MN Regular</vt:lpstr>
      <vt:lpstr>LingWai SC</vt:lpstr>
      <vt:lpstr>LiHei Pro</vt:lpstr>
      <vt:lpstr>Nanum Brush Script</vt:lpstr>
      <vt:lpstr>New Peninim MT Regular</vt:lpstr>
      <vt:lpstr>Libian TC</vt:lpstr>
      <vt:lpstr>Libian SC</vt:lpstr>
      <vt:lpstr>Kohinoor Devanagari Regular</vt:lpstr>
      <vt:lpstr>Kohinoor Bangla Regular</vt:lpstr>
      <vt:lpstr>Khmer MN Regular</vt:lpstr>
      <vt:lpstr>Keeptype Regular</vt:lpstr>
      <vt:lpstr>KeepDisplay Regular</vt:lpstr>
      <vt:lpstr>Keep</vt:lpstr>
      <vt:lpstr>ITF Devanagari Marathi Book</vt:lpstr>
      <vt:lpstr>ITF Devanagari Book</vt:lpstr>
      <vt:lpstr>Impact</vt:lpstr>
      <vt:lpstr>Gurmukhi MN Regular</vt:lpstr>
      <vt:lpstr>Farah</vt:lpstr>
      <vt:lpstr>Comic Sans MS Regular</vt:lpstr>
      <vt:lpstr>Bradley Hand</vt:lpstr>
      <vt:lpstr>Apple LiGothic</vt:lpstr>
      <vt:lpstr>DevFest 2023</vt:lpstr>
      <vt:lpstr>WebGPU 吹响前端新征程的号角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感谢倾听！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WebGPU 吹响前端新征程的号角</dc:title>
  <dc:creator/>
  <cp:lastModifiedBy>badd.</cp:lastModifiedBy>
  <cp:revision>6</cp:revision>
  <dcterms:created xsi:type="dcterms:W3CDTF">2023-11-18T06:17:41Z</dcterms:created>
  <dcterms:modified xsi:type="dcterms:W3CDTF">2023-11-18T06:17:41Z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1033-6.3.0.8471</vt:lpwstr>
  </property>
  <property fmtid="{D5CDD505-2E9C-101B-9397-08002B2CF9AE}" pid="3" name="ICV">
    <vt:lpwstr>11269273BE83988BE056586584429729_42</vt:lpwstr>
  </property>
</Properties>
</file>